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3" r:id="rId4"/>
    <p:sldId id="286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4" r:id="rId13"/>
    <p:sldId id="283" r:id="rId14"/>
    <p:sldId id="258" r:id="rId15"/>
    <p:sldId id="270" r:id="rId16"/>
    <p:sldId id="267" r:id="rId17"/>
    <p:sldId id="282" r:id="rId18"/>
    <p:sldId id="285" r:id="rId19"/>
    <p:sldId id="287" r:id="rId20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66"/>
    <a:srgbClr val="FFCC66"/>
    <a:srgbClr val="FF9933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65" autoAdjust="0"/>
    <p:restoredTop sz="94622" autoAdjust="0"/>
  </p:normalViewPr>
  <p:slideViewPr>
    <p:cSldViewPr>
      <p:cViewPr varScale="1">
        <p:scale>
          <a:sx n="105" d="100"/>
          <a:sy n="105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0B9F5-0E7C-4A97-A33F-EC2657CDD9B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E88A2-9711-4022-8D58-7358932A391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25887-CE61-447B-B07A-65A812F0EE3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98F3A-13FC-4282-9C32-E3A29B83835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20A1E-0594-452B-846E-AE2DAD1BF3C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73AA3-7563-4C9D-A964-198AB5ECAC5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36571-E3FF-402E-9E15-E73418DCB37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6F81D-8DAF-44A3-B72B-CF5A2517DF8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182B5-2B52-4A92-8EB4-E5120F83894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D4C7F-B973-429C-AEA9-4D1903CCB18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1842D-CF0F-4B9A-8E8A-E6EF2B2F9A8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497CB67-D4F2-4E80-9121-5B33BB6684E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vivcenter.org/uk/uid/picture/?pictureid=6" TargetMode="External"/><Relationship Id="rId2" Type="http://schemas.openxmlformats.org/officeDocument/2006/relationships/hyperlink" Target="http://history.lviv.travel/photo_detail/5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2%D1%83%D0%BB%D0%B8%D1%86%D1%8F_%D0%A1%D1%96%D1%87%D0%BE%D0%B2%D0%B8%D1%85_%D0%A1%D1%82%D1%80%D1%96%D0%BB%D1%8C%D1%86%D1%96%D0%B2_(%D0%9B%D1%8C%D0%B2%D1%96%D0%B2)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7188"/>
            <a:ext cx="7772400" cy="1857375"/>
          </a:xfrm>
        </p:spPr>
        <p:txBody>
          <a:bodyPr/>
          <a:lstStyle/>
          <a:p>
            <a:pPr eaLnBrk="1" hangingPunct="1"/>
            <a:r>
              <a:rPr lang="uk-UA" smtClean="0">
                <a:latin typeface="Gungsuh" pitchFamily="18" charset="-127"/>
                <a:ea typeface="Gungsuh" pitchFamily="18" charset="-127"/>
                <a:cs typeface="Gisha" pitchFamily="34" charset="-79"/>
              </a:rPr>
              <a:t>Історія вулиці Січових Стрільців </a:t>
            </a:r>
            <a:br>
              <a:rPr lang="uk-UA" smtClean="0">
                <a:latin typeface="Gungsuh" pitchFamily="18" charset="-127"/>
                <a:ea typeface="Gungsuh" pitchFamily="18" charset="-127"/>
                <a:cs typeface="Gisha" pitchFamily="34" charset="-79"/>
              </a:rPr>
            </a:br>
            <a:r>
              <a:rPr lang="uk-UA" smtClean="0">
                <a:latin typeface="Gungsuh" pitchFamily="18" charset="-127"/>
                <a:ea typeface="Gungsuh" pitchFamily="18" charset="-127"/>
                <a:cs typeface="Gisha" pitchFamily="34" charset="-79"/>
              </a:rPr>
              <a:t>у фотографіях</a:t>
            </a:r>
          </a:p>
        </p:txBody>
      </p:sp>
      <p:pic>
        <p:nvPicPr>
          <p:cNvPr id="2051" name="Picture 4" descr="F:\Lviv\3 maja.jpg"/>
          <p:cNvPicPr>
            <a:picLocks noChangeAspect="1" noChangeArrowheads="1"/>
          </p:cNvPicPr>
          <p:nvPr/>
        </p:nvPicPr>
        <p:blipFill>
          <a:blip r:embed="rId2"/>
          <a:srcRect l="2129" t="9219" r="3191" b="11346"/>
          <a:stretch>
            <a:fillRect/>
          </a:stretch>
        </p:blipFill>
        <p:spPr bwMode="auto">
          <a:xfrm>
            <a:off x="857250" y="2500313"/>
            <a:ext cx="635793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428625"/>
            <a:ext cx="4214812" cy="6000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smtClean="0"/>
              <a:t>	Будинок №9. </a:t>
            </a:r>
            <a:r>
              <a:rPr lang="uk-UA" sz="2000" smtClean="0"/>
              <a:t>Єдина банківська споруда, яка досі використовується за призначенням. Нині тут розміщене відділення Ощадбанку. Дім у стилі раннього італійського неоренесансу споруджено у 1897—1898 роках для Австро-Угорського банку. Проект архітектурного бюро Фельнера і Гельмера. Завдяки застосуваню металевих перекриттів архітекторам вдалось створити великий операційний зал без колон і масивних перегородок. </a:t>
            </a:r>
            <a:r>
              <a:rPr lang="ru-RU" sz="2000" smtClean="0"/>
              <a:t>До 1939 року тут містився Польський промисловий банк. </a:t>
            </a:r>
          </a:p>
        </p:txBody>
      </p:sp>
      <p:pic>
        <p:nvPicPr>
          <p:cNvPr id="11267" name="Picture 4" descr="old postcards - 000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214313"/>
            <a:ext cx="4071938" cy="629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>
            <a:off x="5572125" y="3429000"/>
            <a:ext cx="835025" cy="269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Lviv\буд 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57188"/>
            <a:ext cx="387667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idx="1"/>
          </p:nvPr>
        </p:nvSpPr>
        <p:spPr>
          <a:xfrm>
            <a:off x="214313" y="428625"/>
            <a:ext cx="4500562" cy="6215063"/>
          </a:xfrm>
        </p:spPr>
        <p:txBody>
          <a:bodyPr/>
          <a:lstStyle/>
          <a:p>
            <a:pPr>
              <a:buFontTx/>
              <a:buNone/>
            </a:pPr>
            <a:r>
              <a:rPr lang="uk-UA" sz="2000" smtClean="0"/>
              <a:t>	Будинок № 11. У 1900–1901 рр. на замовлення домовласника Юзефа Ерліха архітектор Кароль Боублік збудував імпозантну кам’яницю, на другому поверсі якої в 1901–1915 рр. була розташована кав’ярня “Американська” (“</a:t>
            </a:r>
            <a:r>
              <a:rPr lang="en-US" sz="2000" smtClean="0"/>
              <a:t>Americain”), </a:t>
            </a:r>
            <a:r>
              <a:rPr lang="uk-UA" sz="2000" smtClean="0"/>
              <a:t>від 1910 р. — ресторан під управлінням Якуба Клярфельда. Ресторан був обладнаний та декорований з великою розкішшю та смаком. В партері кам’яниці містився Салон мистецтва Лятура. </a:t>
            </a:r>
            <a:br>
              <a:rPr lang="uk-UA" sz="2000" smtClean="0"/>
            </a:br>
            <a:r>
              <a:rPr lang="uk-UA" sz="2000" smtClean="0"/>
              <a:t>Вже в 1912 р. в приміщеннях партеру було облаштовано кінотеатр «Еліт». Глядацький зал був розрахований на близько 280 місць.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6357938" y="2643188"/>
            <a:ext cx="906462" cy="3413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3900488" cy="5715000"/>
          </a:xfrm>
        </p:spPr>
        <p:txBody>
          <a:bodyPr/>
          <a:lstStyle/>
          <a:p>
            <a:pPr>
              <a:buFontTx/>
              <a:buNone/>
            </a:pPr>
            <a:r>
              <a:rPr lang="uk-UA" sz="2000" smtClean="0"/>
              <a:t>	Дім № 12 збудований у 1912-1913 рр. за проектом Романа Фелінського у стилі пізньої сецесії поєднаної з німецьким “юґендштілем”. Кам</a:t>
            </a:r>
            <a:r>
              <a:rPr lang="en-US" sz="2000" smtClean="0"/>
              <a:t>’</a:t>
            </a:r>
            <a:r>
              <a:rPr lang="uk-UA" sz="2000" smtClean="0"/>
              <a:t>яниця належала Мойсею Рогатину. Будинок багато оздоблений барельєфами, створеними Тадеушем Блотніцьким. На першому поверсі кам</a:t>
            </a:r>
            <a:r>
              <a:rPr lang="en-US" sz="2000" smtClean="0"/>
              <a:t>’</a:t>
            </a:r>
            <a:r>
              <a:rPr lang="uk-UA" sz="2000" smtClean="0"/>
              <a:t>яниці була велика кав</a:t>
            </a:r>
            <a:r>
              <a:rPr lang="en-US" sz="2000" smtClean="0"/>
              <a:t>’</a:t>
            </a:r>
            <a:r>
              <a:rPr lang="uk-UA" sz="2000" smtClean="0"/>
              <a:t>ярня, прикрашена великими алегоричними картинами Фелікса Вигживальського. До війни кав</a:t>
            </a:r>
            <a:r>
              <a:rPr lang="en-US" sz="2000" smtClean="0"/>
              <a:t>’</a:t>
            </a:r>
            <a:r>
              <a:rPr lang="uk-UA" sz="2000" smtClean="0"/>
              <a:t>ярня кілька разів міняла назву – “Лувр”, “Ренесанс”, “Рітц”.</a:t>
            </a:r>
          </a:p>
        </p:txBody>
      </p:sp>
      <p:pic>
        <p:nvPicPr>
          <p:cNvPr id="13315" name="Picture 2" descr="http://photos.wikimapia.org/p/00/03/09/45/97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642938"/>
            <a:ext cx="413702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ikavynky_Photo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205038"/>
            <a:ext cx="58959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18488" cy="21605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2800" smtClean="0"/>
              <a:t>	</a:t>
            </a:r>
            <a:r>
              <a:rPr lang="uk-UA" sz="2000" smtClean="0"/>
              <a:t>Вулиця вела від передмістя до Єзуїцького городу, біля якого ще на початку ХІХ сторіччя постало казино Гехта та лазні. Перша будівля ліворуч на фото – казино Гехта. Казино стало популярним місцем розваг з балами та азартними іграми. Діяло майже 90 років. За австрійських часів у будівлі, яка постала на місці казино, містилося крило Галицького Сейму, а</a:t>
            </a:r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6786563" y="6072188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Фото 1885 року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4357688" y="4500563"/>
            <a:ext cx="857250" cy="35718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075613" cy="1873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000" smtClean="0"/>
              <a:t>	У1886 році старий будинок знесли. Новий збудували у 1887 році за проектом Юліуша Гохберґера для філіалу краківського страхового товариства «Флоріанка».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000" smtClean="0"/>
              <a:t>	Будинок №16 збудований у стилі неоренесансу. Фасад прикрашала статуя святого Флоріана, покровителя Кракова (нині втрачена). Нині у будинку корпус Львівського університету.</a:t>
            </a:r>
          </a:p>
        </p:txBody>
      </p:sp>
      <p:pic>
        <p:nvPicPr>
          <p:cNvPr id="15363" name="Picture 4" descr="x_a9db16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7775" y="2428875"/>
            <a:ext cx="614838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лево 3"/>
          <p:cNvSpPr/>
          <p:nvPr/>
        </p:nvSpPr>
        <p:spPr>
          <a:xfrm>
            <a:off x="3643313" y="3714750"/>
            <a:ext cx="857250" cy="35718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le:14, Sichovykh Striltsiv Street, Lvi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0075" y="642938"/>
            <a:ext cx="56515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142875" y="357188"/>
            <a:ext cx="3286125" cy="6143625"/>
          </a:xfrm>
        </p:spPr>
        <p:txBody>
          <a:bodyPr/>
          <a:lstStyle/>
          <a:p>
            <a:pPr>
              <a:buFontTx/>
              <a:buNone/>
            </a:pPr>
            <a:r>
              <a:rPr lang="uk-UA" sz="2000" smtClean="0"/>
              <a:t>	У 70-х роках ХІХ століття на місці  будинку №14 були лазні. Дім споруджено у 1883-1884 рр. у стилі неоренесансу за проектом Юліуша Гохберґера. Пізніше проведено ряд перебудов, зокрема додано 4-й і 5-й поверхи, пробито другий вхід зі сторони нинішньої вулиці Січових Стрільців.</a:t>
            </a:r>
          </a:p>
          <a:p>
            <a:pPr>
              <a:buFontTx/>
              <a:buNone/>
            </a:pPr>
            <a:r>
              <a:rPr lang="uk-UA" sz="2000" smtClean="0"/>
              <a:t>	За польських часів </a:t>
            </a:r>
          </a:p>
          <a:p>
            <a:pPr>
              <a:buFontTx/>
              <a:buNone/>
            </a:pPr>
            <a:r>
              <a:rPr lang="uk-UA" sz="2000" smtClean="0"/>
              <a:t>	цю адресу мав Варшавський </a:t>
            </a:r>
          </a:p>
          <a:p>
            <a:pPr>
              <a:buFontTx/>
              <a:buNone/>
            </a:pPr>
            <a:r>
              <a:rPr lang="uk-UA" sz="2000" smtClean="0"/>
              <a:t>	дисконтний банк.</a:t>
            </a:r>
          </a:p>
          <a:p>
            <a:endParaRPr lang="uk-UA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58175" cy="1143000"/>
          </a:xfrm>
        </p:spPr>
        <p:txBody>
          <a:bodyPr/>
          <a:lstStyle/>
          <a:p>
            <a:pPr>
              <a:buFontTx/>
              <a:buNone/>
            </a:pPr>
            <a:r>
              <a:rPr lang="uk-UA" smtClean="0"/>
              <a:t>	</a:t>
            </a:r>
            <a:r>
              <a:rPr lang="uk-UA" sz="2400" smtClean="0"/>
              <a:t>Будинок №17. За польських часів тут була молочарня Левицького.</a:t>
            </a:r>
          </a:p>
        </p:txBody>
      </p:sp>
      <p:pic>
        <p:nvPicPr>
          <p:cNvPr id="17411" name="Picture 2" descr="F:\ui. 3 maja ogrod miejs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63" y="1500188"/>
            <a:ext cx="7167562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>
            <a:off x="5786438" y="3143250"/>
            <a:ext cx="906462" cy="3413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362950" cy="1525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mtClean="0"/>
              <a:t>	</a:t>
            </a:r>
            <a:r>
              <a:rPr lang="uk-UA" sz="2000" smtClean="0"/>
              <a:t>Будинок №19. Колишній прибутковий будинок К. Понінського, збудований у 1892—1894 роках за проектом Яна Томаша</a:t>
            </a:r>
            <a:r>
              <a:rPr lang="uk-UA" sz="2000" u="sng" smtClean="0"/>
              <a:t> </a:t>
            </a:r>
            <a:r>
              <a:rPr lang="uk-UA" sz="2000" smtClean="0"/>
              <a:t>Кудельського. Приміщення здавалось в оренду різним установам. До 1939 року тут містилось торгівельне товариство “Сполом” і магазин електротехнічних товарів “Електролюкс”.</a:t>
            </a:r>
          </a:p>
        </p:txBody>
      </p:sp>
      <p:pic>
        <p:nvPicPr>
          <p:cNvPr id="18435" name="Picture 4" descr="x_87223aa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071688"/>
            <a:ext cx="6467475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>
            <a:off x="5000625" y="3429000"/>
            <a:ext cx="835025" cy="269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uk-UA" sz="3200" smtClean="0"/>
              <a:t>Використані джерела: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429250"/>
          </a:xfrm>
        </p:spPr>
        <p:txBody>
          <a:bodyPr/>
          <a:lstStyle/>
          <a:p>
            <a:r>
              <a:rPr lang="uk-UA" sz="1800" dirty="0" smtClean="0"/>
              <a:t>Мельник, Ігор. Краківське передмістя та західні околиці Королівського столичного міста </a:t>
            </a:r>
            <a:r>
              <a:rPr lang="uk-UA" sz="1800" dirty="0" smtClean="0"/>
              <a:t>Львова</a:t>
            </a:r>
            <a:r>
              <a:rPr lang="en-US" sz="1800" dirty="0" smtClean="0"/>
              <a:t> </a:t>
            </a:r>
            <a:r>
              <a:rPr lang="uk-UA" sz="1800" dirty="0" smtClean="0"/>
              <a:t>/ І. Мельник. </a:t>
            </a:r>
            <a:r>
              <a:rPr lang="uk-UA" sz="1800" dirty="0" smtClean="0"/>
              <a:t>– Львів: Центр Європи, 2011. – 287 с.: фото. – (Автор. серія «Львівські вулиці і кам’яниці»). – Розділ 3.2 </a:t>
            </a:r>
            <a:r>
              <a:rPr lang="en-US" sz="1800" dirty="0" smtClean="0"/>
              <a:t>: </a:t>
            </a:r>
            <a:r>
              <a:rPr lang="uk-UA" sz="1800" dirty="0" smtClean="0"/>
              <a:t>На </a:t>
            </a:r>
            <a:r>
              <a:rPr lang="uk-UA" sz="1800" dirty="0" smtClean="0"/>
              <a:t>городах </a:t>
            </a:r>
            <a:r>
              <a:rPr lang="uk-UA" sz="1800" dirty="0" err="1" smtClean="0"/>
              <a:t>Маєра</a:t>
            </a:r>
            <a:r>
              <a:rPr lang="uk-UA" sz="1800" dirty="0" smtClean="0"/>
              <a:t>. – С.79-90.</a:t>
            </a:r>
          </a:p>
          <a:p>
            <a:r>
              <a:rPr lang="uk-UA" sz="1800" dirty="0" smtClean="0"/>
              <a:t>Львів у старих листівках = Львов в </a:t>
            </a:r>
            <a:r>
              <a:rPr lang="uk-UA" sz="1800" dirty="0" err="1" smtClean="0"/>
              <a:t>старых</a:t>
            </a:r>
            <a:r>
              <a:rPr lang="uk-UA" sz="1800" dirty="0" smtClean="0"/>
              <a:t> </a:t>
            </a:r>
            <a:r>
              <a:rPr lang="uk-UA" sz="1800" dirty="0" err="1" smtClean="0"/>
              <a:t>открытках</a:t>
            </a:r>
            <a:r>
              <a:rPr lang="uk-UA" sz="1800" dirty="0" smtClean="0"/>
              <a:t> = </a:t>
            </a:r>
            <a:r>
              <a:rPr lang="en-US" sz="1800" dirty="0" err="1" smtClean="0"/>
              <a:t>Lwów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starych</a:t>
            </a:r>
            <a:r>
              <a:rPr lang="en-US" sz="1800" dirty="0" smtClean="0"/>
              <a:t> </a:t>
            </a:r>
            <a:r>
              <a:rPr lang="en-US" sz="1800" dirty="0" err="1" smtClean="0"/>
              <a:t>pocztówkachon</a:t>
            </a:r>
            <a:r>
              <a:rPr lang="en-US" sz="1800" dirty="0" smtClean="0"/>
              <a:t> old postcards / </a:t>
            </a:r>
            <a:r>
              <a:rPr lang="uk-UA" sz="1800" dirty="0" smtClean="0"/>
              <a:t>дизайн : Надія Солодка; Фотографії з приватної колекції Олександра </a:t>
            </a:r>
            <a:r>
              <a:rPr lang="uk-UA" sz="1800" dirty="0" err="1" smtClean="0"/>
              <a:t>Коробова</a:t>
            </a:r>
            <a:r>
              <a:rPr lang="uk-UA" sz="1800" dirty="0" smtClean="0"/>
              <a:t>.  – Львів: Апріорі, 2011. – 56 с. :іл.</a:t>
            </a:r>
          </a:p>
          <a:p>
            <a:r>
              <a:rPr lang="ru-RU" sz="1800" dirty="0" err="1" smtClean="0"/>
              <a:t>Лемко</a:t>
            </a:r>
            <a:r>
              <a:rPr lang="ru-RU" sz="1800" dirty="0" smtClean="0"/>
              <a:t> І. 1243 </a:t>
            </a:r>
            <a:r>
              <a:rPr lang="ru-RU" sz="1800" dirty="0" err="1" smtClean="0"/>
              <a:t>вулиці</a:t>
            </a:r>
            <a:r>
              <a:rPr lang="ru-RU" sz="1800" dirty="0" smtClean="0"/>
              <a:t> Львова (1939-2009) </a:t>
            </a:r>
            <a:r>
              <a:rPr lang="ru-RU" sz="1800" dirty="0" smtClean="0"/>
              <a:t>/</a:t>
            </a:r>
            <a:r>
              <a:rPr lang="en-US" sz="1800" dirty="0" smtClean="0"/>
              <a:t> </a:t>
            </a:r>
            <a:r>
              <a:rPr lang="ru-RU" sz="1800" dirty="0" smtClean="0"/>
              <a:t>І</a:t>
            </a:r>
            <a:r>
              <a:rPr lang="ru-RU" sz="1800" dirty="0" smtClean="0"/>
              <a:t>. </a:t>
            </a:r>
            <a:r>
              <a:rPr lang="ru-RU" sz="1800" dirty="0" err="1" smtClean="0"/>
              <a:t>Лемко</a:t>
            </a:r>
            <a:r>
              <a:rPr lang="ru-RU" sz="1800" dirty="0" smtClean="0"/>
              <a:t>, В. </a:t>
            </a:r>
            <a:r>
              <a:rPr lang="ru-RU" sz="1800" dirty="0" err="1" smtClean="0"/>
              <a:t>Михалик</a:t>
            </a:r>
            <a:r>
              <a:rPr lang="ru-RU" sz="1800" dirty="0" smtClean="0"/>
              <a:t>, Г. </a:t>
            </a:r>
            <a:r>
              <a:rPr lang="ru-RU" sz="1800" dirty="0" smtClean="0"/>
              <a:t>Бег</a:t>
            </a:r>
            <a:r>
              <a:rPr lang="en-US" sz="1800" dirty="0" smtClean="0"/>
              <a:t>-</a:t>
            </a:r>
            <a:r>
              <a:rPr lang="ru-RU" sz="1800" dirty="0" err="1" smtClean="0"/>
              <a:t>ляров</a:t>
            </a:r>
            <a:r>
              <a:rPr lang="ru-RU" sz="1800" dirty="0" smtClean="0"/>
              <a:t>. – </a:t>
            </a:r>
            <a:r>
              <a:rPr lang="ru-RU" sz="1800" dirty="0" err="1" smtClean="0"/>
              <a:t>Львів</a:t>
            </a:r>
            <a:r>
              <a:rPr lang="ru-RU" sz="1800" dirty="0" smtClean="0"/>
              <a:t>: </a:t>
            </a:r>
            <a:r>
              <a:rPr lang="ru-RU" sz="1800" dirty="0" err="1" smtClean="0"/>
              <a:t>Апріорі</a:t>
            </a:r>
            <a:r>
              <a:rPr lang="ru-RU" sz="1800" dirty="0" smtClean="0"/>
              <a:t>, 2009. – 297 с. – С. 104-106.</a:t>
            </a:r>
          </a:p>
          <a:p>
            <a:r>
              <a:rPr lang="ru-RU" sz="1800" dirty="0" smtClean="0"/>
              <a:t>Казино </a:t>
            </a:r>
            <a:r>
              <a:rPr lang="ru-RU" sz="1800" dirty="0" err="1" smtClean="0"/>
              <a:t>Гехта</a:t>
            </a:r>
            <a:r>
              <a:rPr lang="ru-RU" sz="1800" dirty="0" smtClean="0"/>
              <a:t> </a:t>
            </a:r>
            <a:r>
              <a:rPr lang="en-US" sz="1800" dirty="0" smtClean="0"/>
              <a:t>[</a:t>
            </a:r>
            <a:r>
              <a:rPr lang="uk-UA" sz="1800" dirty="0" smtClean="0"/>
              <a:t>Електронний ресурс</a:t>
            </a:r>
            <a:r>
              <a:rPr lang="en-US" sz="1800" dirty="0" smtClean="0"/>
              <a:t>]</a:t>
            </a:r>
            <a:r>
              <a:rPr lang="uk-UA" sz="1800" dirty="0" smtClean="0"/>
              <a:t> // Доповнена реальність. Львів : </a:t>
            </a:r>
            <a:r>
              <a:rPr lang="en-US" sz="1800" dirty="0" smtClean="0"/>
              <a:t>[</a:t>
            </a:r>
            <a:r>
              <a:rPr lang="uk-UA" sz="1800" dirty="0" err="1" smtClean="0"/>
              <a:t>веб-проект</a:t>
            </a:r>
            <a:r>
              <a:rPr lang="en-US" sz="1800" dirty="0" smtClean="0"/>
              <a:t>]</a:t>
            </a:r>
            <a:r>
              <a:rPr lang="uk-UA" sz="1800" dirty="0" smtClean="0"/>
              <a:t>. – Електрон. текст. дані. – Режим доступу: </a:t>
            </a:r>
            <a:r>
              <a:rPr lang="en-US" sz="1800" dirty="0" smtClean="0">
                <a:hlinkClick r:id="rId2"/>
              </a:rPr>
              <a:t>http://history.lviv.travel/photo_detail/54</a:t>
            </a:r>
            <a:r>
              <a:rPr lang="uk-UA" sz="1800" dirty="0" smtClean="0"/>
              <a:t> - Мова укр. - Дата звернення: 28.04.2014р.</a:t>
            </a:r>
          </a:p>
          <a:p>
            <a:r>
              <a:rPr lang="uk-UA" sz="1800" dirty="0" smtClean="0"/>
              <a:t>Вулиця Січових Стрільців [Електронний ресурс] // Центр міської історії Центрально-Східної Європи : </a:t>
            </a:r>
            <a:r>
              <a:rPr lang="uk-UA" sz="1800" dirty="0" err="1" smtClean="0"/>
              <a:t>веб-сайт</a:t>
            </a:r>
            <a:r>
              <a:rPr lang="uk-UA" sz="1800" dirty="0" smtClean="0"/>
              <a:t> . – Електрон. текст. дані. – Режим доступу: </a:t>
            </a:r>
            <a:r>
              <a:rPr lang="en-US" sz="1800" u="sng" dirty="0" smtClean="0">
                <a:hlinkClick r:id="rId3"/>
              </a:rPr>
              <a:t>http</a:t>
            </a:r>
            <a:r>
              <a:rPr lang="uk-UA" sz="1800" u="sng" dirty="0" smtClean="0">
                <a:hlinkClick r:id="rId3"/>
              </a:rPr>
              <a:t>://</a:t>
            </a:r>
            <a:r>
              <a:rPr lang="en-US" sz="1800" u="sng" dirty="0" smtClean="0">
                <a:hlinkClick r:id="rId3"/>
              </a:rPr>
              <a:t>www</a:t>
            </a:r>
            <a:r>
              <a:rPr lang="uk-UA" sz="1800" u="sng" dirty="0" smtClean="0">
                <a:hlinkClick r:id="rId3"/>
              </a:rPr>
              <a:t>.</a:t>
            </a:r>
            <a:r>
              <a:rPr lang="en-US" sz="1800" u="sng" dirty="0" err="1" smtClean="0">
                <a:hlinkClick r:id="rId3"/>
              </a:rPr>
              <a:t>lvivcenter</a:t>
            </a:r>
            <a:r>
              <a:rPr lang="uk-UA" sz="1800" u="sng" dirty="0" smtClean="0">
                <a:hlinkClick r:id="rId3"/>
              </a:rPr>
              <a:t>.</a:t>
            </a:r>
            <a:r>
              <a:rPr lang="en-US" sz="1800" u="sng" dirty="0" smtClean="0">
                <a:hlinkClick r:id="rId3"/>
              </a:rPr>
              <a:t>org</a:t>
            </a:r>
            <a:r>
              <a:rPr lang="uk-UA" sz="1800" u="sng" dirty="0" smtClean="0">
                <a:hlinkClick r:id="rId3"/>
              </a:rPr>
              <a:t>/</a:t>
            </a:r>
            <a:r>
              <a:rPr lang="en-US" sz="1800" u="sng" dirty="0" err="1" smtClean="0">
                <a:hlinkClick r:id="rId3"/>
              </a:rPr>
              <a:t>uk</a:t>
            </a:r>
            <a:r>
              <a:rPr lang="uk-UA" sz="1800" u="sng" dirty="0" smtClean="0">
                <a:hlinkClick r:id="rId3"/>
              </a:rPr>
              <a:t>/</a:t>
            </a:r>
            <a:r>
              <a:rPr lang="en-US" sz="1800" u="sng" dirty="0" err="1" smtClean="0">
                <a:hlinkClick r:id="rId3"/>
              </a:rPr>
              <a:t>uid</a:t>
            </a:r>
            <a:r>
              <a:rPr lang="uk-UA" sz="1800" u="sng" dirty="0" smtClean="0">
                <a:hlinkClick r:id="rId3"/>
              </a:rPr>
              <a:t>/</a:t>
            </a:r>
            <a:r>
              <a:rPr lang="en-US" sz="1800" u="sng" dirty="0" smtClean="0">
                <a:hlinkClick r:id="rId3"/>
              </a:rPr>
              <a:t>picture</a:t>
            </a:r>
            <a:r>
              <a:rPr lang="uk-UA" sz="1800" u="sng" dirty="0" smtClean="0">
                <a:hlinkClick r:id="rId3"/>
              </a:rPr>
              <a:t>/?</a:t>
            </a:r>
            <a:r>
              <a:rPr lang="en-US" sz="1800" u="sng" dirty="0" err="1" smtClean="0">
                <a:hlinkClick r:id="rId3"/>
              </a:rPr>
              <a:t>pictureid</a:t>
            </a:r>
            <a:r>
              <a:rPr lang="uk-UA" sz="1800" u="sng" dirty="0" smtClean="0">
                <a:hlinkClick r:id="rId3"/>
              </a:rPr>
              <a:t>=6</a:t>
            </a:r>
            <a:r>
              <a:rPr lang="en-US" sz="1800" dirty="0" smtClean="0"/>
              <a:t> </a:t>
            </a:r>
            <a:r>
              <a:rPr lang="uk-UA" sz="1800" dirty="0" smtClean="0"/>
              <a:t>–  Мова укр. - Дата звернення: 28.04.2014р.</a:t>
            </a:r>
          </a:p>
          <a:p>
            <a:endParaRPr lang="uk-UA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marL="609600" indent="-609600"/>
            <a:r>
              <a:rPr lang="en-US" sz="1800" dirty="0" err="1" smtClean="0"/>
              <a:t>Kot</a:t>
            </a:r>
            <a:r>
              <a:rPr lang="uk-UA" sz="1800" dirty="0" smtClean="0"/>
              <a:t>ł</a:t>
            </a:r>
            <a:r>
              <a:rPr lang="en-US" sz="1800" dirty="0" err="1" smtClean="0"/>
              <a:t>obu</a:t>
            </a:r>
            <a:r>
              <a:rPr lang="uk-UA" sz="1800" dirty="0" smtClean="0"/>
              <a:t>ł</a:t>
            </a:r>
            <a:r>
              <a:rPr lang="en-US" sz="1800" dirty="0" err="1" smtClean="0"/>
              <a:t>atowa</a:t>
            </a:r>
            <a:r>
              <a:rPr lang="en-US" sz="1800" dirty="0" smtClean="0"/>
              <a:t> Irina</a:t>
            </a:r>
            <a:r>
              <a:rPr lang="uk-UA" sz="1800" dirty="0" smtClean="0"/>
              <a:t>. </a:t>
            </a:r>
            <a:r>
              <a:rPr lang="en-US" sz="1800" dirty="0" err="1" smtClean="0"/>
              <a:t>Lw</a:t>
            </a:r>
            <a:r>
              <a:rPr lang="uk-UA" sz="1800" dirty="0" smtClean="0"/>
              <a:t>ó</a:t>
            </a:r>
            <a:r>
              <a:rPr lang="en-US" sz="1800" dirty="0" smtClean="0"/>
              <a:t>w</a:t>
            </a:r>
            <a:r>
              <a:rPr lang="uk-UA" sz="1800" dirty="0" smtClean="0"/>
              <a:t>. </a:t>
            </a:r>
            <a:r>
              <a:rPr lang="en-US" sz="1800" dirty="0" err="1" smtClean="0"/>
              <a:t>Lw</a:t>
            </a:r>
            <a:r>
              <a:rPr lang="uk-UA" sz="1800" dirty="0" smtClean="0"/>
              <a:t>ó</a:t>
            </a:r>
            <a:r>
              <a:rPr lang="en-US" sz="1800" dirty="0" smtClean="0"/>
              <a:t>w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dawnej</a:t>
            </a:r>
            <a:r>
              <a:rPr lang="en-US" sz="1800" dirty="0" smtClean="0"/>
              <a:t> </a:t>
            </a:r>
            <a:r>
              <a:rPr lang="en-US" sz="1800" dirty="0" err="1" smtClean="0"/>
              <a:t>poczt</a:t>
            </a:r>
            <a:r>
              <a:rPr lang="uk-UA" sz="1800" dirty="0" smtClean="0"/>
              <a:t>ó</a:t>
            </a:r>
            <a:r>
              <a:rPr lang="en-US" sz="1800" dirty="0" err="1" smtClean="0"/>
              <a:t>wce</a:t>
            </a:r>
            <a:r>
              <a:rPr lang="uk-UA" sz="1800" dirty="0" smtClean="0"/>
              <a:t>. </a:t>
            </a:r>
            <a:r>
              <a:rPr lang="en-US" sz="1800" dirty="0" smtClean="0"/>
              <a:t>L</a:t>
            </a:r>
            <a:r>
              <a:rPr lang="uk-UA" sz="1800" dirty="0" smtClean="0"/>
              <a:t>’</a:t>
            </a:r>
            <a:r>
              <a:rPr lang="en-US" sz="1800" dirty="0" err="1" smtClean="0"/>
              <a:t>viv</a:t>
            </a:r>
            <a:r>
              <a:rPr lang="en-US" sz="1800" dirty="0" smtClean="0"/>
              <a:t> on old postcards</a:t>
            </a:r>
            <a:r>
              <a:rPr lang="uk-UA" sz="1800" dirty="0" smtClean="0"/>
              <a:t>. Львів на давній </a:t>
            </a:r>
            <a:r>
              <a:rPr lang="uk-UA" sz="1800" dirty="0" err="1" smtClean="0"/>
              <a:t>поштівці</a:t>
            </a:r>
            <a:r>
              <a:rPr lang="uk-UA" sz="1800" dirty="0" smtClean="0"/>
              <a:t> / </a:t>
            </a:r>
            <a:r>
              <a:rPr lang="en-US" sz="1800" dirty="0" smtClean="0"/>
              <a:t>I. </a:t>
            </a:r>
            <a:r>
              <a:rPr lang="en-US" sz="1800" dirty="0" err="1" smtClean="0"/>
              <a:t>Kot</a:t>
            </a:r>
            <a:r>
              <a:rPr lang="uk-UA" sz="1800" dirty="0" smtClean="0"/>
              <a:t>ł</a:t>
            </a:r>
            <a:r>
              <a:rPr lang="en-US" sz="1800" dirty="0" err="1" smtClean="0"/>
              <a:t>obu</a:t>
            </a:r>
            <a:r>
              <a:rPr lang="uk-UA" sz="1800" dirty="0" smtClean="0"/>
              <a:t>ł</a:t>
            </a:r>
            <a:r>
              <a:rPr lang="en-US" sz="1800" dirty="0" err="1" smtClean="0"/>
              <a:t>atowa</a:t>
            </a:r>
            <a:r>
              <a:rPr lang="uk-UA" sz="1800" dirty="0" smtClean="0"/>
              <a:t>. </a:t>
            </a:r>
            <a:r>
              <a:rPr lang="uk-UA" sz="1800" dirty="0" smtClean="0"/>
              <a:t>– </a:t>
            </a:r>
            <a:r>
              <a:rPr lang="en-US" sz="1800" dirty="0" err="1" smtClean="0"/>
              <a:t>Krak</a:t>
            </a:r>
            <a:r>
              <a:rPr lang="uk-UA" sz="1800" dirty="0" smtClean="0"/>
              <a:t>ó</a:t>
            </a:r>
            <a:r>
              <a:rPr lang="en-US" sz="1800" dirty="0" smtClean="0"/>
              <a:t>w</a:t>
            </a:r>
            <a:r>
              <a:rPr lang="uk-UA" sz="1800" dirty="0" smtClean="0"/>
              <a:t>: </a:t>
            </a:r>
            <a:r>
              <a:rPr lang="en-US" sz="1800" dirty="0" smtClean="0"/>
              <a:t>Mi</a:t>
            </a:r>
            <a:r>
              <a:rPr lang="uk-UA" sz="1800" dirty="0" smtClean="0"/>
              <a:t>ę</a:t>
            </a:r>
            <a:r>
              <a:rPr lang="en-US" sz="1800" dirty="0" err="1" smtClean="0"/>
              <a:t>dzynarodowe</a:t>
            </a:r>
            <a:r>
              <a:rPr lang="en-US" sz="1800" dirty="0" smtClean="0"/>
              <a:t> Centrum </a:t>
            </a:r>
            <a:r>
              <a:rPr lang="en-US" sz="1800" dirty="0" err="1" smtClean="0"/>
              <a:t>Kultury</a:t>
            </a:r>
            <a:r>
              <a:rPr lang="uk-UA" sz="1800" dirty="0" smtClean="0"/>
              <a:t>, 2006. – </a:t>
            </a:r>
            <a:r>
              <a:rPr lang="en-US" sz="1800" dirty="0" smtClean="0"/>
              <a:t>S. 72.</a:t>
            </a:r>
          </a:p>
          <a:p>
            <a:pPr marL="609600" indent="-609600"/>
            <a:r>
              <a:rPr lang="uk-UA" sz="1800" dirty="0" smtClean="0"/>
              <a:t>Мельник Б. З історії львівських вулиць / Б. Мельник. – Львів: Вільна Україна, 1990. – Вип. І. – С. 17-20. – </a:t>
            </a:r>
            <a:r>
              <a:rPr lang="uk-UA" sz="1800" dirty="0" err="1" smtClean="0"/>
              <a:t>Спецвип</a:t>
            </a:r>
            <a:r>
              <a:rPr lang="uk-UA" sz="1800" dirty="0" smtClean="0"/>
              <a:t>. газети </a:t>
            </a:r>
            <a:r>
              <a:rPr lang="uk-UA" sz="1800" dirty="0" err="1" smtClean="0"/>
              <a:t>“Молода</a:t>
            </a:r>
            <a:r>
              <a:rPr lang="uk-UA" sz="1800" dirty="0" smtClean="0"/>
              <a:t> </a:t>
            </a:r>
            <a:r>
              <a:rPr lang="uk-UA" sz="1800" dirty="0" err="1" smtClean="0"/>
              <a:t>Галичина”</a:t>
            </a:r>
            <a:r>
              <a:rPr lang="uk-UA" sz="1800" dirty="0" smtClean="0"/>
              <a:t>.</a:t>
            </a:r>
          </a:p>
          <a:p>
            <a:pPr marL="609600" indent="-609600"/>
            <a:r>
              <a:rPr lang="uk-UA" sz="1800" dirty="0" smtClean="0"/>
              <a:t>Мельник І. Вулиця Січових Стрільців / І. Мельник // Поступ. – 2006. – 28-29 січ. (№17). – С. 15.</a:t>
            </a:r>
          </a:p>
          <a:p>
            <a:pPr marL="609600" indent="-609600"/>
            <a:r>
              <a:rPr lang="uk-UA" sz="1800" dirty="0" smtClean="0"/>
              <a:t>Вулиця Січових Стрільців (Львів) [Електронний ресурс] // </a:t>
            </a:r>
            <a:r>
              <a:rPr lang="uk-UA" sz="1800" dirty="0" err="1" smtClean="0"/>
              <a:t>Вікіпедія</a:t>
            </a:r>
            <a:r>
              <a:rPr lang="uk-UA" sz="1800" dirty="0" smtClean="0"/>
              <a:t> : </a:t>
            </a:r>
            <a:r>
              <a:rPr lang="uk-UA" sz="1800" dirty="0" err="1" smtClean="0"/>
              <a:t>веб-портал</a:t>
            </a:r>
            <a:r>
              <a:rPr lang="uk-UA" sz="1800" dirty="0" smtClean="0"/>
              <a:t> . – Електрон. текст. дані. – Режим доступу</a:t>
            </a:r>
            <a:r>
              <a:rPr lang="uk-UA" sz="1800" dirty="0" smtClean="0"/>
              <a:t>:</a:t>
            </a:r>
            <a:r>
              <a:rPr lang="en-US" sz="1800" dirty="0" smtClean="0"/>
              <a:t> </a:t>
            </a:r>
            <a:r>
              <a:rPr lang="en-US" sz="1800" u="sng" dirty="0" smtClean="0">
                <a:hlinkClick r:id="rId2"/>
              </a:rPr>
              <a:t>http</a:t>
            </a:r>
            <a:r>
              <a:rPr lang="en-US" sz="1800" u="sng" dirty="0" smtClean="0">
                <a:hlinkClick r:id="rId2"/>
              </a:rPr>
              <a:t>://uk.wikipedia.org/wiki/%D0%92%D1%83%D0%BB%D0%B8%D1%86%D1%8F_%D0%A1%D1%96%D1%87%D0%BE%D0%B2%D0%B8%D1%85_%D0%A1%D1%82%D1%80%D1%96%D0%BB%D1%8C%D1%86%D1%96%D0%B2_(%D0%9B%D1%8C%D0%B2%D1%96%D0%B2</a:t>
            </a:r>
            <a:r>
              <a:rPr lang="en-US" sz="1800" u="sng" dirty="0" smtClean="0">
                <a:hlinkClick r:id="rId2"/>
              </a:rPr>
              <a:t>)</a:t>
            </a:r>
            <a:r>
              <a:rPr lang="en-US" sz="1800" dirty="0" smtClean="0"/>
              <a:t> </a:t>
            </a:r>
            <a:r>
              <a:rPr lang="uk-UA" sz="1800" dirty="0" smtClean="0"/>
              <a:t>–  </a:t>
            </a:r>
            <a:r>
              <a:rPr lang="uk-UA" sz="1800" dirty="0" smtClean="0"/>
              <a:t>Мова укр. - Дата звернення: 28.04.2014р.</a:t>
            </a:r>
          </a:p>
          <a:p>
            <a:pPr marL="609600" indent="-609600">
              <a:buNone/>
            </a:pPr>
            <a:endParaRPr lang="uk-UA" sz="1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2800" smtClean="0"/>
              <a:t>	</a:t>
            </a:r>
            <a:r>
              <a:rPr lang="uk-UA" sz="2000" smtClean="0"/>
              <a:t>Ця вулиця була прокладена у 1840-х роках серед садів, що належали ботаніку та помологу Маєру, тому від 1841 року це вулиця </a:t>
            </a:r>
            <a:r>
              <a:rPr lang="uk-UA" sz="2000" i="1" smtClean="0"/>
              <a:t>Маєра, а </a:t>
            </a:r>
            <a:r>
              <a:rPr lang="uk-UA" sz="2000" smtClean="0"/>
              <a:t>від 1871 року</a:t>
            </a:r>
            <a:r>
              <a:rPr lang="uk-UA" sz="2000" i="1" smtClean="0"/>
              <a:t> </a:t>
            </a:r>
            <a:r>
              <a:rPr lang="uk-UA" sz="2000" smtClean="0"/>
              <a:t>— </a:t>
            </a:r>
            <a:r>
              <a:rPr lang="uk-UA" sz="2000" i="1" smtClean="0"/>
              <a:t>Маєрівка.</a:t>
            </a:r>
            <a:r>
              <a:rPr lang="uk-UA" sz="2000" smtClean="0"/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2000" smtClean="0"/>
              <a:t>З плином історії змінювались і назви вулиці:  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2000" i="1" smtClean="0"/>
              <a:t>	3 травня</a:t>
            </a:r>
            <a:r>
              <a:rPr lang="uk-UA" sz="2000" smtClean="0"/>
              <a:t> — від 1885 року</a:t>
            </a:r>
            <a:r>
              <a:rPr lang="uk-UA" sz="2000" i="1" smtClean="0"/>
              <a:t>.</a:t>
            </a:r>
            <a:r>
              <a:rPr lang="uk-UA" sz="2000" smtClean="0"/>
              <a:t> 1885 року вулицю перейменували на честь затвердження польської конституції 3 травня (мая) 1791 року.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2000" i="1" smtClean="0"/>
              <a:t>	17 вересня</a:t>
            </a:r>
            <a:r>
              <a:rPr lang="uk-UA" sz="2000" smtClean="0"/>
              <a:t> — назва від січня 1941 року. За радянських часів назву вулиці змінили на честь 17 вересня 1939 року - початку возз'єднання-окупації Галичини Радянським Союзом.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2000" i="1" smtClean="0"/>
              <a:t>	3 травня</a:t>
            </a:r>
            <a:r>
              <a:rPr lang="uk-UA" sz="2000" smtClean="0"/>
              <a:t> — повторно названо у червні 1941 року.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2000" i="1" smtClean="0"/>
              <a:t>	29 червня</a:t>
            </a:r>
            <a:r>
              <a:rPr lang="uk-UA" sz="2000" smtClean="0"/>
              <a:t> — назва від листопада 1941 року.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2000" i="1" smtClean="0"/>
              <a:t>	3 травня</a:t>
            </a:r>
            <a:r>
              <a:rPr lang="uk-UA" sz="2000" smtClean="0"/>
              <a:t> — повторно названо у липні 1944 року.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sz="2000" smtClean="0"/>
              <a:t>	З 1991 року вулиця названа на честь Січових Стрільців, які вели тут у листопадові дні 1918 року бої з поляками, що наступали від Єзуїцького городу (парку імені І.Франка) до центру міста.</a:t>
            </a:r>
          </a:p>
          <a:p>
            <a:pPr algn="ctr">
              <a:buFontTx/>
              <a:buNone/>
            </a:pPr>
            <a:r>
              <a:rPr lang="uk-UA" sz="2000" smtClean="0"/>
              <a:t>	Спочатку вулицю забудовували віллами та невеликими палациками. Однак незабаром місто поглинуло цю околицю, і до кінця ХІХ ст. тут з'явилися великі кам'яниці.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ui. 3 maja Dyrekcja Kole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857375"/>
            <a:ext cx="7267575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/>
          <p:cNvSpPr/>
          <p:nvPr/>
        </p:nvSpPr>
        <p:spPr>
          <a:xfrm>
            <a:off x="3286125" y="2928938"/>
            <a:ext cx="857250" cy="3413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4100" name="Содержимое 2"/>
          <p:cNvSpPr>
            <a:spLocks noGrp="1"/>
          </p:cNvSpPr>
          <p:nvPr>
            <p:ph idx="1"/>
          </p:nvPr>
        </p:nvSpPr>
        <p:spPr>
          <a:xfrm>
            <a:off x="571500" y="357188"/>
            <a:ext cx="8358188" cy="1643062"/>
          </a:xfrm>
        </p:spPr>
        <p:txBody>
          <a:bodyPr/>
          <a:lstStyle/>
          <a:p>
            <a:pPr>
              <a:buFontTx/>
              <a:buNone/>
            </a:pPr>
            <a:r>
              <a:rPr lang="uk-UA" sz="2000" smtClean="0"/>
              <a:t>	Будинок №1 наприкінці ХІХ – початку ХХ століть належав княгині Т. Сапезі. Вона здавала його в оренду, маючи з цього чималу вигоду. В будинку знаходилась одна з найкращих у Львові того часу кав</a:t>
            </a:r>
            <a:r>
              <a:rPr lang="en-US" sz="2000" smtClean="0"/>
              <a:t>’</a:t>
            </a:r>
            <a:r>
              <a:rPr lang="uk-UA" sz="2000" smtClean="0"/>
              <a:t>ярня “Європейська</a:t>
            </a:r>
            <a:r>
              <a:rPr lang="uk-UA" sz="2400" smtClean="0"/>
              <a:t>”.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043863" cy="2143125"/>
          </a:xfrm>
        </p:spPr>
        <p:txBody>
          <a:bodyPr/>
          <a:lstStyle/>
          <a:p>
            <a:pPr>
              <a:buFontTx/>
              <a:buNone/>
            </a:pPr>
            <a:r>
              <a:rPr lang="uk-UA" dirty="0" smtClean="0"/>
              <a:t>	</a:t>
            </a:r>
            <a:r>
              <a:rPr lang="uk-UA" sz="2000" dirty="0" smtClean="0"/>
              <a:t>Під № 2 стоїть найстаріший будинок на вулиці. Колись у ньому містилася Галицька ощадна каса. 1891 року цей фінансовий заклад перенесли до будинку нинішнього Музею етнографії, а спорожнілий будинок на вулиці 3 </a:t>
            </a:r>
            <a:r>
              <a:rPr lang="uk-UA" sz="2000" dirty="0" err="1" smtClean="0"/>
              <a:t>Мая</a:t>
            </a:r>
            <a:r>
              <a:rPr lang="uk-UA" sz="2000" dirty="0" smtClean="0"/>
              <a:t> став чиншовою кам'яницею. В його партері розмістилася популярна цукерня </a:t>
            </a:r>
            <a:r>
              <a:rPr lang="uk-UA" sz="2000" dirty="0" err="1" smtClean="0"/>
              <a:t>Вогноута</a:t>
            </a:r>
            <a:r>
              <a:rPr lang="uk-UA" sz="2000" dirty="0" smtClean="0"/>
              <a:t> і Барона, потім кав'ярня "</a:t>
            </a:r>
            <a:r>
              <a:rPr lang="uk-UA" sz="2000" dirty="0" err="1" smtClean="0"/>
              <a:t>Центральна“</a:t>
            </a:r>
            <a:r>
              <a:rPr lang="uk-UA" sz="2000" dirty="0" smtClean="0"/>
              <a:t>.</a:t>
            </a:r>
          </a:p>
        </p:txBody>
      </p:sp>
      <p:pic>
        <p:nvPicPr>
          <p:cNvPr id="5" name="Рисунок 4" descr="4STO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885" y="2214554"/>
            <a:ext cx="6072230" cy="40759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750"/>
            <a:ext cx="3043238" cy="6572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smtClean="0"/>
              <a:t>	Будинок №3 зб</a:t>
            </a:r>
            <a:r>
              <a:rPr lang="uk-UA" sz="2000" smtClean="0"/>
              <a:t>удований із застосуванням стилів неоренесансу та необароко у 1885—1887 роках. Триярусний колонний портик увінчано аттиком зі скульптурою Меркурія у польоті авторства Леонарда</a:t>
            </a:r>
            <a:r>
              <a:rPr lang="uk-UA" sz="2000" u="sng" smtClean="0"/>
              <a:t> </a:t>
            </a:r>
            <a:r>
              <a:rPr lang="uk-UA" sz="2000" smtClean="0"/>
              <a:t>Марконі. Колишній будинок Дирекції залізниць. З</a:t>
            </a:r>
            <a:r>
              <a:rPr lang="ru-RU" sz="2000" smtClean="0"/>
              <a:t>а часів Польщі тут були торгівельний дім галантереї і парфумерії «Імпор», готель «Імперіал» Ґанца. </a:t>
            </a:r>
          </a:p>
        </p:txBody>
      </p:sp>
      <p:pic>
        <p:nvPicPr>
          <p:cNvPr id="6147" name="Picture 4" descr="Меркурі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476250"/>
            <a:ext cx="4473575" cy="596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750"/>
            <a:ext cx="8362950" cy="1847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800" smtClean="0"/>
              <a:t>	</a:t>
            </a:r>
            <a:r>
              <a:rPr lang="uk-UA" sz="2000" smtClean="0"/>
              <a:t>З лівого боку вулиці - будинок №5. У 1888-1905 рр. тут знаходились фотоательє знаменитого Е. Тшемеського, цукерня Дезидерія Шольца. У 1910-1939 рр. тут були фінансові установи – відділення Лодзького депозитного банку і Земський кредитний банк.</a:t>
            </a:r>
          </a:p>
          <a:p>
            <a:pPr eaLnBrk="1" hangingPunct="1">
              <a:lnSpc>
                <a:spcPct val="90000"/>
              </a:lnSpc>
            </a:pPr>
            <a:endParaRPr lang="uk-UA" sz="2800" smtClean="0"/>
          </a:p>
          <a:p>
            <a:pPr eaLnBrk="1" hangingPunct="1">
              <a:lnSpc>
                <a:spcPct val="90000"/>
              </a:lnSpc>
            </a:pPr>
            <a:endParaRPr lang="uk-UA" sz="2800" smtClean="0"/>
          </a:p>
        </p:txBody>
      </p:sp>
      <p:pic>
        <p:nvPicPr>
          <p:cNvPr id="7171" name="Picture 4" descr="x_012fc8ef"/>
          <p:cNvPicPr>
            <a:picLocks noChangeAspect="1" noChangeArrowheads="1"/>
          </p:cNvPicPr>
          <p:nvPr/>
        </p:nvPicPr>
        <p:blipFill>
          <a:blip r:embed="rId2"/>
          <a:srcRect l="1065"/>
          <a:stretch>
            <a:fillRect/>
          </a:stretch>
        </p:blipFill>
        <p:spPr bwMode="auto">
          <a:xfrm>
            <a:off x="857250" y="2143125"/>
            <a:ext cx="6635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лево 3"/>
          <p:cNvSpPr/>
          <p:nvPr/>
        </p:nvSpPr>
        <p:spPr>
          <a:xfrm>
            <a:off x="3214688" y="3429000"/>
            <a:ext cx="928687" cy="4127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5, Sichovykh Striltsiv Street, Lvi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785938"/>
            <a:ext cx="63436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401050" cy="1714500"/>
          </a:xfrm>
        </p:spPr>
        <p:txBody>
          <a:bodyPr/>
          <a:lstStyle/>
          <a:p>
            <a:pPr>
              <a:buFontTx/>
              <a:buNone/>
            </a:pPr>
            <a:r>
              <a:rPr lang="uk-UA" smtClean="0"/>
              <a:t>	</a:t>
            </a:r>
            <a:r>
              <a:rPr lang="uk-UA" sz="1800" smtClean="0"/>
              <a:t>А палацик у внутрішньому дворі будинку №5 - приватна бібліотека Павліковських. Цей двоповерховий будинок зведений 1898 року у стилі історизму за проектом Івана Левинського. Бібліотека налічувала понад 20 тис. томів, в тому числі колекції гравюр, малюнків, географічних карт і містилась тут до 1921 року.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ade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625600"/>
            <a:ext cx="6643687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472488" cy="2000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2800" smtClean="0"/>
              <a:t>	</a:t>
            </a:r>
            <a:r>
              <a:rPr lang="uk-UA" sz="1800" smtClean="0"/>
              <a:t>Будинок № 6 був споруджений у 1860 році за проектом архітектора Едмунда Кьохлера (</a:t>
            </a:r>
            <a:r>
              <a:rPr lang="uk-UA" sz="1800" i="1" smtClean="0"/>
              <a:t>Edmund Köhler)</a:t>
            </a:r>
            <a:r>
              <a:rPr lang="uk-UA" sz="1800" smtClean="0"/>
              <a:t>. Приміщення будинку декоровано в стилі неорококо. В ньому мешкали галицький намісник Казимир Бадені (1846-1919) та його брат, маршалок сойму Станіслав Мартин Бадені (1850-1912). </a:t>
            </a:r>
            <a:r>
              <a:rPr lang="uk-UA" smtClean="0"/>
              <a:t/>
            </a:r>
            <a:br>
              <a:rPr lang="uk-UA" smtClean="0"/>
            </a:br>
            <a:endParaRPr lang="ru-RU" smtClean="0"/>
          </a:p>
        </p:txBody>
      </p:sp>
      <p:sp>
        <p:nvSpPr>
          <p:cNvPr id="5" name="Стрелка вправо 4"/>
          <p:cNvSpPr/>
          <p:nvPr/>
        </p:nvSpPr>
        <p:spPr>
          <a:xfrm>
            <a:off x="6215063" y="3286125"/>
            <a:ext cx="763587" cy="3413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i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500188"/>
            <a:ext cx="771525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750"/>
            <a:ext cx="8543925" cy="13573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mtClean="0"/>
              <a:t>	</a:t>
            </a:r>
            <a:r>
              <a:rPr lang="uk-UA" sz="2400" smtClean="0"/>
              <a:t>Будинок №8. За довідником 1929 року, тут знаходився Банковий дім Ґрюса.</a:t>
            </a:r>
            <a:endParaRPr lang="ru-RU" sz="2400" smtClean="0"/>
          </a:p>
        </p:txBody>
      </p:sp>
      <p:sp>
        <p:nvSpPr>
          <p:cNvPr id="6" name="Стрелка влево 5"/>
          <p:cNvSpPr/>
          <p:nvPr/>
        </p:nvSpPr>
        <p:spPr>
          <a:xfrm>
            <a:off x="4929188" y="2857500"/>
            <a:ext cx="714375" cy="3413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ня за замовчуванням">
  <a:themeElements>
    <a:clrScheme name="Оформлення за замовчування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ня за замовчуванням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ня за замовчування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413</Words>
  <Application>Microsoft Office PowerPoint</Application>
  <PresentationFormat>Экран (4:3)</PresentationFormat>
  <Paragraphs>40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Gungsuh</vt:lpstr>
      <vt:lpstr>Gisha</vt:lpstr>
      <vt:lpstr>Оформлення за замовчуванням</vt:lpstr>
      <vt:lpstr>Історія вулиці Січових Стрільців  у фотографіях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Використані джерела:</vt:lpstr>
      <vt:lpstr>Слайд 19</vt:lpstr>
    </vt:vector>
  </TitlesOfParts>
  <Company>NetComp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вулиці Січових Стрільців у фотографіях</dc:title>
  <dc:creator>Biblio</dc:creator>
  <cp:lastModifiedBy>Vsevolod</cp:lastModifiedBy>
  <cp:revision>79</cp:revision>
  <dcterms:created xsi:type="dcterms:W3CDTF">2014-04-22T11:30:36Z</dcterms:created>
  <dcterms:modified xsi:type="dcterms:W3CDTF">2014-09-27T08:59:37Z</dcterms:modified>
</cp:coreProperties>
</file>